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3" r:id="rId5"/>
    <p:sldId id="262" r:id="rId6"/>
    <p:sldId id="261" r:id="rId7"/>
    <p:sldId id="258" r:id="rId8"/>
    <p:sldId id="290" r:id="rId9"/>
    <p:sldId id="265" r:id="rId10"/>
    <p:sldId id="266" r:id="rId11"/>
    <p:sldId id="271" r:id="rId12"/>
    <p:sldId id="267" r:id="rId13"/>
    <p:sldId id="268" r:id="rId14"/>
    <p:sldId id="269" r:id="rId15"/>
    <p:sldId id="270" r:id="rId16"/>
    <p:sldId id="272" r:id="rId17"/>
    <p:sldId id="273" r:id="rId18"/>
    <p:sldId id="289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3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DECBE0"/>
    <a:srgbClr val="904D96"/>
    <a:srgbClr val="5B8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5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57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1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55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4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23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68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88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3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70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9206F-A1C4-4B18-A8F3-4863FA3F5123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003EB-E84E-41A9-B4CE-1536EC46D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3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839949"/>
              </p:ext>
            </p:extLst>
          </p:nvPr>
        </p:nvGraphicFramePr>
        <p:xfrm>
          <a:off x="2769119" y="1997960"/>
          <a:ext cx="8128000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567">
                  <a:extLst>
                    <a:ext uri="{9D8B030D-6E8A-4147-A177-3AD203B41FA5}">
                      <a16:colId xmlns:a16="http://schemas.microsoft.com/office/drawing/2014/main" val="117421358"/>
                    </a:ext>
                  </a:extLst>
                </a:gridCol>
                <a:gridCol w="1770743">
                  <a:extLst>
                    <a:ext uri="{9D8B030D-6E8A-4147-A177-3AD203B41FA5}">
                      <a16:colId xmlns:a16="http://schemas.microsoft.com/office/drawing/2014/main" val="3623739412"/>
                    </a:ext>
                  </a:extLst>
                </a:gridCol>
                <a:gridCol w="1622490">
                  <a:extLst>
                    <a:ext uri="{9D8B030D-6E8A-4147-A177-3AD203B41FA5}">
                      <a16:colId xmlns:a16="http://schemas.microsoft.com/office/drawing/2014/main" val="998400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24847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230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데이터타입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Nullable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회원번호</a:t>
                      </a:r>
                      <a:endParaRPr lang="en-US" altLang="ko-KR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Mem_no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N/A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9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이름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Mem_name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2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ID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Mem_id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59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PW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Mem_pw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7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생년월일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Mem_birth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38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전화번호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Mem_tel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8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쿠폰개수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Mem_coupon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6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쿠폰카운트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Mem_stamp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65318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68555" y="1446026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회원정보</a:t>
            </a:r>
            <a:endParaRPr lang="ko-KR" altLang="en-US" sz="20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8735" y="1446026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S1_MEM</a:t>
            </a:r>
            <a:endParaRPr lang="ko-KR" altLang="en-US" sz="16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868185"/>
              </p:ext>
            </p:extLst>
          </p:nvPr>
        </p:nvGraphicFramePr>
        <p:xfrm>
          <a:off x="2769119" y="199796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74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237394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400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24847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230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데이터타입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Nullable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번호</a:t>
                      </a:r>
                      <a:endParaRPr lang="en-US" altLang="ko-KR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Zip_seq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N/A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9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우편번호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Zip_code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2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Zip_si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59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구군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Zip_gugun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7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동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Zip_dong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38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시작번지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Zip_sbunji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8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끝번지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Zip_ebunji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65318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68555" y="1446026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주소정보</a:t>
            </a:r>
            <a:endParaRPr lang="ko-KR" altLang="en-US" sz="20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8735" y="1446026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S1_ZIPCODE</a:t>
            </a:r>
            <a:endParaRPr lang="ko-KR" altLang="en-US" sz="16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08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50398"/>
              </p:ext>
            </p:extLst>
          </p:nvPr>
        </p:nvGraphicFramePr>
        <p:xfrm>
          <a:off x="2769119" y="8168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74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237394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400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24847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230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데이터타입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Nullable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매장번호</a:t>
                      </a:r>
                      <a:endParaRPr lang="en-US" altLang="ko-KR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St_no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N/A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9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매장이름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St_name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2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</a:t>
                      </a: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ID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St_id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59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</a:t>
                      </a: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PW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St_pw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7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매장전화번호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St_tel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38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매장주소정보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Zip_sbunji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8814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68555" y="371843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매장정보</a:t>
            </a:r>
            <a:endParaRPr lang="ko-KR" altLang="en-US" sz="20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1306" y="371843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S1_STORE</a:t>
            </a:r>
            <a:endParaRPr lang="ko-KR" altLang="en-US" sz="16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14054"/>
              </p:ext>
            </p:extLst>
          </p:nvPr>
        </p:nvGraphicFramePr>
        <p:xfrm>
          <a:off x="2769119" y="408076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74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237394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400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24847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230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데이터타입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Nullable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매장번호</a:t>
                      </a:r>
                      <a:endParaRPr lang="en-US" altLang="ko-KR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St_no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9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od_number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 cascade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2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판매가격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To_total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7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판매일자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To_date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Date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sysdate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38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결제수단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To_pay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8814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68555" y="3688480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매</a:t>
            </a:r>
            <a:r>
              <a:rPr lang="ko-KR" altLang="en-US" sz="1600" dirty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</a:t>
            </a:r>
            <a:r>
              <a:rPr lang="ko-KR" altLang="en-US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</a:t>
            </a:r>
            <a:endParaRPr lang="ko-KR" altLang="en-US" sz="20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1306" y="368848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S1_TO</a:t>
            </a:r>
            <a:endParaRPr lang="ko-KR" altLang="en-US" sz="16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65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431827"/>
              </p:ext>
            </p:extLst>
          </p:nvPr>
        </p:nvGraphicFramePr>
        <p:xfrm>
          <a:off x="2769119" y="81686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74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237394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400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24847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230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데이터타입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Nullable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카테고리번호</a:t>
                      </a:r>
                      <a:endParaRPr lang="en-US" altLang="ko-KR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Cate_no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N/A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9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카테고리명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Cate_name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2609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68555" y="371843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상품카테고리</a:t>
            </a:r>
            <a:endParaRPr lang="ko-KR" altLang="en-US" sz="20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792" y="371843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S1_CATEGORY</a:t>
            </a:r>
            <a:endParaRPr lang="ko-KR" altLang="en-US" sz="16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42542"/>
              </p:ext>
            </p:extLst>
          </p:nvPr>
        </p:nvGraphicFramePr>
        <p:xfrm>
          <a:off x="2769119" y="408076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74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237394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400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24847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230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데이터타입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Nullable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카테고리번호</a:t>
                      </a:r>
                      <a:endParaRPr lang="en-US" altLang="ko-KR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Cate_no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9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상품번호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Pd_no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N/A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2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상품명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Pd_name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Varchar2(20)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59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상품가격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Pd_price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7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이미지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Pd_img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Clob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38758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68555" y="3688480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상품정보</a:t>
            </a:r>
            <a:endParaRPr lang="ko-KR" altLang="en-US" sz="20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6792" y="3688480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S1_PD</a:t>
            </a:r>
            <a:endParaRPr lang="ko-KR" altLang="en-US" sz="16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38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78150"/>
              </p:ext>
            </p:extLst>
          </p:nvPr>
        </p:nvGraphicFramePr>
        <p:xfrm>
          <a:off x="2769119" y="81686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74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237394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400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24847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230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데이터타입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Nullable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매장번호</a:t>
                      </a:r>
                      <a:endParaRPr lang="en-US" altLang="ko-KR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St_no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</a:t>
                      </a:r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9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Od_number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N/A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77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판매가격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Od_total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</a:t>
                      </a:r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Null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37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주문일자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Od_date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Date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Sysdate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2609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68555" y="371843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주문정보</a:t>
            </a:r>
            <a:endParaRPr lang="ko-KR" altLang="en-US" sz="20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792" y="371843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S1_OD</a:t>
            </a:r>
            <a:endParaRPr lang="ko-KR" altLang="en-US" sz="16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497603"/>
              </p:ext>
            </p:extLst>
          </p:nvPr>
        </p:nvGraphicFramePr>
        <p:xfrm>
          <a:off x="2769119" y="3684519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74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237394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400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24847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230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데이터타입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Nullable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매장번호</a:t>
                      </a:r>
                      <a:endParaRPr lang="en-US" altLang="ko-KR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St_no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9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Od_number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 cascade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2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상품번호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Pd_no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59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수량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Oddt_cnt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60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매장이용여부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Oddt_io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Varcher2(2)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7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얼음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Oddt_ice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Varcher2(2)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44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샷추가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Oddt_shot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Varcher2(2)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38758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68555" y="3207216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주문상세정보</a:t>
            </a:r>
            <a:endParaRPr lang="ko-KR" altLang="en-US" sz="20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6792" y="3207216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S1_ODDT</a:t>
            </a:r>
            <a:endParaRPr lang="ko-KR" altLang="en-US" sz="16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28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685920"/>
              </p:ext>
            </p:extLst>
          </p:nvPr>
        </p:nvGraphicFramePr>
        <p:xfrm>
          <a:off x="2769119" y="81686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74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237394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400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24847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230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데이터타입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Nullable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Od_number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N/A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</a:t>
                      </a:r>
                      <a:r>
                        <a:rPr lang="en-US" altLang="ko-KR" sz="1600" baseline="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cascade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778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68555" y="371843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진행주문정보</a:t>
            </a:r>
            <a:endParaRPr lang="ko-KR" altLang="en-US" sz="20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6792" y="371843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S1_ODING</a:t>
            </a:r>
            <a:endParaRPr lang="ko-KR" altLang="en-US" sz="16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261657"/>
              </p:ext>
            </p:extLst>
          </p:nvPr>
        </p:nvGraphicFramePr>
        <p:xfrm>
          <a:off x="2769119" y="3684519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74213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237394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400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424847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2303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물리이름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데이터타입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Nullable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비고</a:t>
                      </a:r>
                      <a:endParaRPr lang="ko-KR" altLang="en-US" sz="18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매장번호</a:t>
                      </a:r>
                      <a:endParaRPr lang="en-US" altLang="ko-KR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St_no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9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개점준비금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Od_number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2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마감현금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Pd_no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59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마감카드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Oddt_cnt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60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당일정산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Oddt_io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75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마감일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Oddt_ice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Date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600" dirty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Sysdate</a:t>
                      </a:r>
                      <a:endParaRPr lang="ko-KR" altLang="en-US" sz="16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44138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68555" y="3207216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정산현황</a:t>
            </a:r>
            <a:endParaRPr lang="ko-KR" altLang="en-US" sz="20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6792" y="3207216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5B9BD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S1_CAL</a:t>
            </a:r>
            <a:endParaRPr lang="ko-KR" altLang="en-US" sz="1600" dirty="0">
              <a:solidFill>
                <a:srgbClr val="5B9BD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32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710" y="5878285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MainHome.java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93763" y="5885669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MobileHome.java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6204" y="2662335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StoreService.java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713584" y="1735494"/>
            <a:ext cx="2024743" cy="2043404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865984" y="1887894"/>
            <a:ext cx="2024743" cy="2043404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7420947" y="1959430"/>
            <a:ext cx="2292220" cy="1971868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7554685" y="1771262"/>
            <a:ext cx="2292220" cy="1971868"/>
          </a:xfrm>
          <a:prstGeom prst="straightConnector1">
            <a:avLst/>
          </a:prstGeom>
          <a:ln w="22225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31311" y="1416412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개점 시 </a:t>
            </a:r>
            <a:r>
              <a:rPr lang="ko-KR" altLang="en-US" sz="14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개점목록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등록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소켓 통신을 위한 스레드 실행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5324" y="3625009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매장번호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별 포트번호 할당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2777" y="3779040"/>
            <a:ext cx="2626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개점 매장 목록 제공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통신을 위한 매장 </a:t>
            </a:r>
            <a:r>
              <a:rPr lang="en-US" altLang="ko-KR" sz="14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ip</a:t>
            </a:r>
            <a:r>
              <a:rPr lang="en-US" altLang="ko-KR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port </a:t>
            </a:r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제공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0034" y="1601739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모바일 주문 시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스레드 실행 및 통신</a:t>
            </a:r>
            <a:endParaRPr lang="en-US" altLang="ko-KR" sz="14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8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49" y="1125390"/>
            <a:ext cx="5210902" cy="44392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17838" y="112539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로그인</a:t>
            </a:r>
            <a:endParaRPr lang="en-US" altLang="ko-KR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17838" y="1819471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매장정보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일치여부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확인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관리자가 계정 생성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불가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89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76" y="429207"/>
            <a:ext cx="6487581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2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8922" y="0"/>
            <a:ext cx="10783078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1001"/>
          <p:cNvGrpSpPr/>
          <p:nvPr/>
        </p:nvGrpSpPr>
        <p:grpSpPr>
          <a:xfrm>
            <a:off x="1408922" y="2525104"/>
            <a:ext cx="2738661" cy="68497"/>
            <a:chOff x="-80717" y="4826786"/>
            <a:chExt cx="2586111" cy="68496"/>
          </a:xfrm>
        </p:grpSpPr>
        <p:pic>
          <p:nvPicPr>
            <p:cNvPr id="4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" y="4826786"/>
              <a:ext cx="2586111" cy="68496"/>
            </a:xfrm>
            <a:prstGeom prst="rect">
              <a:avLst/>
            </a:prstGeom>
          </p:spPr>
        </p:pic>
      </p:grpSp>
      <p:grpSp>
        <p:nvGrpSpPr>
          <p:cNvPr id="46" name="그룹 1002"/>
          <p:cNvGrpSpPr/>
          <p:nvPr/>
        </p:nvGrpSpPr>
        <p:grpSpPr>
          <a:xfrm>
            <a:off x="4006580" y="2525105"/>
            <a:ext cx="2586111" cy="68496"/>
            <a:chOff x="2364392" y="4826786"/>
            <a:chExt cx="2586111" cy="68496"/>
          </a:xfrm>
        </p:grpSpPr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4392" y="4826786"/>
              <a:ext cx="2586111" cy="68496"/>
            </a:xfrm>
            <a:prstGeom prst="rect">
              <a:avLst/>
            </a:prstGeom>
          </p:spPr>
        </p:pic>
      </p:grpSp>
      <p:grpSp>
        <p:nvGrpSpPr>
          <p:cNvPr id="48" name="그룹 1003"/>
          <p:cNvGrpSpPr/>
          <p:nvPr/>
        </p:nvGrpSpPr>
        <p:grpSpPr>
          <a:xfrm>
            <a:off x="6274777" y="2525105"/>
            <a:ext cx="2738839" cy="68496"/>
            <a:chOff x="4632589" y="4826786"/>
            <a:chExt cx="2738839" cy="68496"/>
          </a:xfrm>
        </p:grpSpPr>
        <p:pic>
          <p:nvPicPr>
            <p:cNvPr id="4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589" y="4826786"/>
              <a:ext cx="2738839" cy="68496"/>
            </a:xfrm>
            <a:prstGeom prst="rect">
              <a:avLst/>
            </a:prstGeom>
          </p:spPr>
        </p:pic>
      </p:grpSp>
      <p:grpSp>
        <p:nvGrpSpPr>
          <p:cNvPr id="50" name="그룹 1004"/>
          <p:cNvGrpSpPr/>
          <p:nvPr/>
        </p:nvGrpSpPr>
        <p:grpSpPr>
          <a:xfrm>
            <a:off x="8960451" y="2525105"/>
            <a:ext cx="3231549" cy="68496"/>
            <a:chOff x="7318263" y="4826786"/>
            <a:chExt cx="2967451" cy="68496"/>
          </a:xfrm>
        </p:grpSpPr>
        <p:pic>
          <p:nvPicPr>
            <p:cNvPr id="51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8263" y="4826786"/>
              <a:ext cx="2967451" cy="68496"/>
            </a:xfrm>
            <a:prstGeom prst="rect">
              <a:avLst/>
            </a:prstGeom>
          </p:spPr>
        </p:pic>
      </p:grpSp>
      <p:grpSp>
        <p:nvGrpSpPr>
          <p:cNvPr id="62" name="그룹 1006"/>
          <p:cNvGrpSpPr/>
          <p:nvPr/>
        </p:nvGrpSpPr>
        <p:grpSpPr>
          <a:xfrm>
            <a:off x="3763336" y="2326380"/>
            <a:ext cx="477628" cy="650683"/>
            <a:chOff x="2121148" y="4628061"/>
            <a:chExt cx="477628" cy="650683"/>
          </a:xfrm>
        </p:grpSpPr>
        <p:pic>
          <p:nvPicPr>
            <p:cNvPr id="63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260000">
              <a:off x="2121148" y="4628061"/>
              <a:ext cx="477628" cy="650683"/>
            </a:xfrm>
            <a:prstGeom prst="rect">
              <a:avLst/>
            </a:prstGeom>
          </p:spPr>
        </p:pic>
      </p:grpSp>
      <p:grpSp>
        <p:nvGrpSpPr>
          <p:cNvPr id="64" name="그룹 1007"/>
          <p:cNvGrpSpPr/>
          <p:nvPr/>
        </p:nvGrpSpPr>
        <p:grpSpPr>
          <a:xfrm>
            <a:off x="1621542" y="1097708"/>
            <a:ext cx="3182384" cy="3212396"/>
            <a:chOff x="-20681" y="3424975"/>
            <a:chExt cx="3212396" cy="3212396"/>
          </a:xfrm>
        </p:grpSpPr>
        <p:pic>
          <p:nvPicPr>
            <p:cNvPr id="65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681" y="3424975"/>
              <a:ext cx="3212396" cy="3212396"/>
            </a:xfrm>
            <a:prstGeom prst="rect">
              <a:avLst/>
            </a:prstGeom>
          </p:spPr>
        </p:pic>
        <p:pic>
          <p:nvPicPr>
            <p:cNvPr id="66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418" y="4166297"/>
              <a:ext cx="1606198" cy="1606198"/>
            </a:xfrm>
            <a:prstGeom prst="rect">
              <a:avLst/>
            </a:prstGeom>
          </p:spPr>
        </p:pic>
      </p:grpSp>
      <p:grpSp>
        <p:nvGrpSpPr>
          <p:cNvPr id="67" name="그룹 1008"/>
          <p:cNvGrpSpPr/>
          <p:nvPr/>
        </p:nvGrpSpPr>
        <p:grpSpPr>
          <a:xfrm>
            <a:off x="6156946" y="2326457"/>
            <a:ext cx="477628" cy="650683"/>
            <a:chOff x="4514758" y="4628138"/>
            <a:chExt cx="477628" cy="650683"/>
          </a:xfrm>
        </p:grpSpPr>
        <p:pic>
          <p:nvPicPr>
            <p:cNvPr id="68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260000">
              <a:off x="4514758" y="4628138"/>
              <a:ext cx="477628" cy="650683"/>
            </a:xfrm>
            <a:prstGeom prst="rect">
              <a:avLst/>
            </a:prstGeom>
          </p:spPr>
        </p:pic>
      </p:grpSp>
      <p:grpSp>
        <p:nvGrpSpPr>
          <p:cNvPr id="69" name="그룹 1009"/>
          <p:cNvGrpSpPr/>
          <p:nvPr/>
        </p:nvGrpSpPr>
        <p:grpSpPr>
          <a:xfrm>
            <a:off x="3977788" y="1097785"/>
            <a:ext cx="3212396" cy="3212396"/>
            <a:chOff x="2365577" y="3425052"/>
            <a:chExt cx="3212396" cy="3212396"/>
          </a:xfrm>
        </p:grpSpPr>
        <p:pic>
          <p:nvPicPr>
            <p:cNvPr id="70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5577" y="3425052"/>
              <a:ext cx="3212396" cy="3212396"/>
            </a:xfrm>
            <a:prstGeom prst="rect">
              <a:avLst/>
            </a:prstGeom>
          </p:spPr>
        </p:pic>
        <p:pic>
          <p:nvPicPr>
            <p:cNvPr id="71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8676" y="4166374"/>
              <a:ext cx="1606198" cy="1606198"/>
            </a:xfrm>
            <a:prstGeom prst="rect">
              <a:avLst/>
            </a:prstGeom>
          </p:spPr>
        </p:pic>
      </p:grpSp>
      <p:grpSp>
        <p:nvGrpSpPr>
          <p:cNvPr id="72" name="그룹 1010"/>
          <p:cNvGrpSpPr/>
          <p:nvPr/>
        </p:nvGrpSpPr>
        <p:grpSpPr>
          <a:xfrm>
            <a:off x="8550557" y="2326457"/>
            <a:ext cx="477628" cy="650683"/>
            <a:chOff x="6908369" y="4628138"/>
            <a:chExt cx="477628" cy="650683"/>
          </a:xfrm>
        </p:grpSpPr>
        <p:pic>
          <p:nvPicPr>
            <p:cNvPr id="73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260000">
              <a:off x="6908369" y="4628138"/>
              <a:ext cx="477628" cy="650683"/>
            </a:xfrm>
            <a:prstGeom prst="rect">
              <a:avLst/>
            </a:prstGeom>
          </p:spPr>
        </p:pic>
      </p:grpSp>
      <p:grpSp>
        <p:nvGrpSpPr>
          <p:cNvPr id="74" name="그룹 1011"/>
          <p:cNvGrpSpPr/>
          <p:nvPr/>
        </p:nvGrpSpPr>
        <p:grpSpPr>
          <a:xfrm>
            <a:off x="7156074" y="1859336"/>
            <a:ext cx="1606198" cy="1606198"/>
            <a:chOff x="5554935" y="4166374"/>
            <a:chExt cx="1606198" cy="1606198"/>
          </a:xfrm>
        </p:grpSpPr>
        <p:pic>
          <p:nvPicPr>
            <p:cNvPr id="7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1836" y="3425052"/>
              <a:ext cx="3212396" cy="3212396"/>
            </a:xfrm>
            <a:prstGeom prst="rect">
              <a:avLst/>
            </a:prstGeom>
          </p:spPr>
        </p:pic>
        <p:pic>
          <p:nvPicPr>
            <p:cNvPr id="7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54935" y="4166374"/>
              <a:ext cx="1606198" cy="1606198"/>
            </a:xfrm>
            <a:prstGeom prst="rect">
              <a:avLst/>
            </a:prstGeom>
          </p:spPr>
        </p:pic>
      </p:grpSp>
      <p:grpSp>
        <p:nvGrpSpPr>
          <p:cNvPr id="77" name="그룹 1012"/>
          <p:cNvGrpSpPr/>
          <p:nvPr/>
        </p:nvGrpSpPr>
        <p:grpSpPr>
          <a:xfrm>
            <a:off x="8780281" y="1118014"/>
            <a:ext cx="3209555" cy="3212396"/>
            <a:chOff x="7138093" y="3419695"/>
            <a:chExt cx="3209555" cy="3212396"/>
          </a:xfrm>
        </p:grpSpPr>
        <p:pic>
          <p:nvPicPr>
            <p:cNvPr id="78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8093" y="3419695"/>
              <a:ext cx="3209555" cy="3212396"/>
            </a:xfrm>
            <a:prstGeom prst="rect">
              <a:avLst/>
            </a:prstGeom>
          </p:spPr>
        </p:pic>
        <p:pic>
          <p:nvPicPr>
            <p:cNvPr id="79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41193" y="4161017"/>
              <a:ext cx="1606198" cy="1606198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2239180" y="3761677"/>
            <a:ext cx="1988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01.  </a:t>
            </a:r>
            <a:r>
              <a:rPr lang="ko-KR" altLang="en-US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설명</a:t>
            </a:r>
            <a:endParaRPr lang="en-US" altLang="ko-KR" sz="15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37173" y="4181861"/>
            <a:ext cx="1988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02.  </a:t>
            </a:r>
            <a:r>
              <a:rPr lang="ko-KR" altLang="en-US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벤치마킹</a:t>
            </a:r>
            <a:endParaRPr lang="en-US" altLang="ko-KR" sz="15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11877" y="3757260"/>
            <a:ext cx="1988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03. </a:t>
            </a:r>
            <a:r>
              <a:rPr lang="ko-KR" altLang="en-US" sz="15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5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제작일정</a:t>
            </a:r>
            <a:endParaRPr lang="en-US" altLang="ko-KR" sz="15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711877" y="4198950"/>
            <a:ext cx="1988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04.  </a:t>
            </a:r>
            <a:r>
              <a:rPr lang="ko-KR" altLang="en-US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개발환경</a:t>
            </a:r>
            <a:endParaRPr lang="en-US" altLang="ko-KR" sz="15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139502" y="3757260"/>
            <a:ext cx="1988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05.  </a:t>
            </a:r>
            <a:r>
              <a:rPr lang="ko-KR" altLang="en-US" sz="15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메뉴구성</a:t>
            </a:r>
            <a:endParaRPr lang="en-US" altLang="ko-KR" sz="15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139502" y="4181861"/>
            <a:ext cx="1988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06.  DB</a:t>
            </a:r>
            <a:r>
              <a:rPr lang="ko-KR" altLang="en-US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설계</a:t>
            </a:r>
            <a:endParaRPr lang="en-US" altLang="ko-KR" sz="15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615294" y="3751414"/>
            <a:ext cx="1988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07.  </a:t>
            </a:r>
            <a:r>
              <a:rPr lang="ko-KR" altLang="en-US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주요기능</a:t>
            </a:r>
            <a:endParaRPr lang="en-US" altLang="ko-KR" sz="15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615294" y="4194649"/>
            <a:ext cx="1988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08.  </a:t>
            </a:r>
            <a:r>
              <a:rPr lang="ko-KR" altLang="en-US" sz="15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스토리보드</a:t>
            </a:r>
            <a:endParaRPr lang="en-US" altLang="ko-KR" sz="15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98" y="2348823"/>
            <a:ext cx="576000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86" y="2348823"/>
            <a:ext cx="576000" cy="57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013" y="2407446"/>
            <a:ext cx="480090" cy="576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173" y="2421082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3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873" y="867747"/>
            <a:ext cx="5918068" cy="4721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35078" y="8677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개점처리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35078" y="1300447"/>
            <a:ext cx="346280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일자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영업장 명 확인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최근정산일자 확인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개점 준비금 등록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개점 처리 시 </a:t>
            </a:r>
            <a:r>
              <a:rPr lang="en-US" altLang="ko-KR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StoreService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포트번호 할당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매장 </a:t>
            </a:r>
            <a:r>
              <a:rPr lang="en-US" altLang="ko-KR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ip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정보 전송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소켓 스레드 실행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09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09" y="970383"/>
            <a:ext cx="5519069" cy="4404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2464" y="243528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69028" y="18692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151" y="970383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카테고리별</a:t>
            </a:r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상품 목록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3151" y="1339715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상단 카테고리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클릭시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목록 조회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83151" y="1709047"/>
            <a:ext cx="44053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목록 더블클릭 시 </a:t>
            </a:r>
            <a:r>
              <a:rPr lang="en-US" altLang="ko-KR" dirty="0" smtClean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번 </a:t>
            </a:r>
            <a:r>
              <a:rPr lang="ko-KR" altLang="en-US" dirty="0" err="1" smtClean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주문목록</a:t>
            </a:r>
            <a:r>
              <a:rPr lang="ko-KR" altLang="en-US" dirty="0" smtClean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수량 조절 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선택취소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및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전체취소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하단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실판매금액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할인금액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받을 금액 표기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50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53" y="5261108"/>
            <a:ext cx="2838450" cy="1304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6" y="5261108"/>
            <a:ext cx="2800350" cy="1257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53" y="166255"/>
            <a:ext cx="5258694" cy="49606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58954" y="95609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할인 </a:t>
            </a:r>
            <a: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/ </a:t>
            </a:r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적립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58954" y="1777673"/>
            <a:ext cx="48990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적립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핸드폰 번호만 입력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이름까지 표기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</a:p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계산 시 해당 회원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스탬프 적립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비회원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핸드폰 번호만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계산 시 임시 계정 생성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스탬프 적립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      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추후 회원가입 시 스탬프 유지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할인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핸드폰 번호와 비밀번호 입력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DB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회원정보와 비교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불일치 및 비회원 이용 불가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   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잔여 쿠폰 개수에 따라 할인 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25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39" y="956099"/>
            <a:ext cx="5302758" cy="42228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58954" y="95609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현금 계산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58954" y="1777673"/>
            <a:ext cx="44855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할인 및 적립 고객 자동 번호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현금영수증 발행 고객 번호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받을 금액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받은 금액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거스름돈 자동 계산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받은 금액이 모자라면 계산 불가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계산 완료 시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현금매출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기록 및 정산 시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6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26" y="964277"/>
            <a:ext cx="4961137" cy="3956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58954" y="95609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카드 계산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58954" y="1777673"/>
            <a:ext cx="324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카드 번호 입력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카드 매출 기록 및 정산 시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66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02" y="997527"/>
            <a:ext cx="5092522" cy="404829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985164" y="3117273"/>
            <a:ext cx="689956" cy="955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58954" y="956099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계산 완료 및 오더 완료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58954" y="1777673"/>
            <a:ext cx="4708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계산 완료된 주문 내역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진행중인 오더 목록으로 추가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제조 완료 항목 클릭 후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오더완료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버튼 클릭 시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진행중인 오더 목록에서 삭제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3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84" y="956099"/>
            <a:ext cx="5335803" cy="4073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58954" y="95609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매출 관리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58954" y="1777673"/>
            <a:ext cx="36728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조회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현금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카드 매출 조회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기간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날짜별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조회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전표 반품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영수증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재발행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정산현황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주문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상세내역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확인 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9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33" y="733339"/>
            <a:ext cx="5467610" cy="4172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92205" y="1885739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현금 매출 및 날짜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22.04.21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조회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36771" y="1055716"/>
            <a:ext cx="856211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26080" y="2086495"/>
            <a:ext cx="1471354" cy="731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36771" y="1620982"/>
            <a:ext cx="1620982" cy="532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95" y="995795"/>
            <a:ext cx="5189776" cy="39336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5827" y="130523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주문 </a:t>
            </a:r>
            <a:r>
              <a:rPr lang="ko-KR" altLang="en-US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상세내역</a:t>
            </a:r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확인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5827" y="2126807"/>
            <a:ext cx="3847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좌측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매출기록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항목 클릭 시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우측 목록에 해당 주문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상세내역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0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35" y="922690"/>
            <a:ext cx="4890470" cy="3700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5827" y="130523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전표 반품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5827" y="2126807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매출 환불 및 항목 삭제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8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0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63" y="1142913"/>
            <a:ext cx="5714914" cy="42883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1092" y="180399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정산 현황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41092" y="2625571"/>
            <a:ext cx="3171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정산 일자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개점 준비금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결제 수단별 매출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총매출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확인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70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04" y="989214"/>
            <a:ext cx="5312457" cy="4247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08831" y="98921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마감 정산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08831" y="1810788"/>
            <a:ext cx="42931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매장 현금 계수 후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권종별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개수 입력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현금 매출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환불 계산 및 마감 현금 확인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현금정산보다 시재가 적을 경우 정산 불가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카드 매출 확인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62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20853" y="897774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모바일 메인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0853" y="1719348"/>
            <a:ext cx="3533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스레드 이용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2.5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초마다 광고 변경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고객 이름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쿠폰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스탬프 확인 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홈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오더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마이메뉴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이동 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927" y="199505"/>
            <a:ext cx="3081314" cy="65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20853" y="89777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로그인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20853" y="1719348"/>
            <a:ext cx="4357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 회원정보와 비교하여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아이디 및 비밀번호 불일치 시 로그인 불가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탭 이동 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66" y="199505"/>
            <a:ext cx="3078435" cy="65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8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77844" y="20537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회원가입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77844" y="1026634"/>
            <a:ext cx="455765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항목 포커스 이동 시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항목 자동 공백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미입력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항목 자동으로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설명텍스트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휴대전화번호 항목 포커스 이동시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마스크 설정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숫자 및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11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자리까지만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입력가능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생년월일 마스크 설정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숫자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자리만 입력 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적립기록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있는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임시회원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회원가입 시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스탬프 적립 기록 유지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31" y="161014"/>
            <a:ext cx="2832954" cy="65692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44" y="205371"/>
            <a:ext cx="2672241" cy="65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16649" y="92271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로그인 완료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6649" y="1744286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자동으로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메인화면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이름 및 쿠폰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스탬프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47" y="157942"/>
            <a:ext cx="3074658" cy="65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6976" y="22444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매장 선택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6976" y="1046017"/>
            <a:ext cx="41985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하단 오더 탭 클릭 시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매장선택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화면 이동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주소 데이터 서울시 우편번호 </a:t>
            </a:r>
            <a:r>
              <a:rPr lang="en-US" altLang="ko-KR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남양주시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진접읍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데이터 추가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매장이 있는 지역만 메뉴에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개점 전 매장 클릭 시 메시지 출력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29" y="117956"/>
            <a:ext cx="3074658" cy="65389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37" y="136883"/>
            <a:ext cx="3074658" cy="650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97711" y="92271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메뉴 선택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97711" y="1744286"/>
            <a:ext cx="48942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매장 선택 시 메뉴 선택 화면 이동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상단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선택매장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상단 버튼 이용 카테고리 이동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카테고리당 상품 개수에 따라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Panel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 후 </a:t>
            </a:r>
            <a:r>
              <a:rPr lang="en-US" altLang="ko-KR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scrollPane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추가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Panel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 시 마우스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축 값에 따른 항목 구별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47" y="172602"/>
            <a:ext cx="3074658" cy="654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99195" y="88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장바구니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9195" y="1760912"/>
            <a:ext cx="38475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선택 물품 확인 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가격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전체취소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클릭 시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장바구니를 비우고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메인화면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추가주문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클릭 시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장바구니 유지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메뉴선택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화면 이동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구매하기 클릭 시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카드번호 입력 및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매장사용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여부 선택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47" y="177037"/>
            <a:ext cx="3074658" cy="653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99195" y="88946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매장 주문 확인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9195" y="1760912"/>
            <a:ext cx="47965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모바일에서 주문 시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SoreService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선택 매장 포트번호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en-US" altLang="ko-KR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ip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확인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소켓 스레드 실행 후 데이터 전송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해당 매장 주문 알림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진행중인 오더 목록 자동 추가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58" y="-1386"/>
            <a:ext cx="4271455" cy="33999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77" y="3458095"/>
            <a:ext cx="4234818" cy="339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76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99195" y="88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마이메뉴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9195" y="1760912"/>
            <a:ext cx="23823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고객 이름 표기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주문내역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적립스탬프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쿠폰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내정보수정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로그아웃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 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47" y="191552"/>
            <a:ext cx="3074658" cy="65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99195" y="88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구매내역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9195" y="1760912"/>
            <a:ext cx="3401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 메뉴 주문내역 클릭 시 이동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물품 구매내역 확인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47" y="195070"/>
            <a:ext cx="3074658" cy="650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99195" y="889461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적립 스탬프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9195" y="1760912"/>
            <a:ext cx="40703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마이메뉴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적립 스탬프 메뉴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클릭시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스탬프 적립 개수 확인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12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 적립 시 자동으로 초기화 및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쿠폰 개수 증가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889" y="195070"/>
            <a:ext cx="3060174" cy="650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99195" y="889461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내 정보 수정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9195" y="1760912"/>
            <a:ext cx="39677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마이메뉴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내 정보 수정 클릭 시 이동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아이디 고정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 외 항목 변경 가능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핸드폰 번호는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자신 번호 제외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중복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번호시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수정 불가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889" y="195070"/>
            <a:ext cx="3060174" cy="65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99195" y="88946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로그아웃</a:t>
            </a:r>
            <a:endParaRPr lang="ko-KR" alt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9195" y="1760912"/>
            <a:ext cx="288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로그아웃 클릭 시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로그아웃 후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메인화면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이동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889" y="206059"/>
            <a:ext cx="3060174" cy="64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0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8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3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95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1017</Words>
  <Application>Microsoft Office PowerPoint</Application>
  <PresentationFormat>와이드스크린</PresentationFormat>
  <Paragraphs>492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G마켓 산스 Bold</vt:lpstr>
      <vt:lpstr>G마켓 산스 Medium</vt:lpstr>
      <vt:lpstr>G마켓 산스 TTF Bold</vt:lpstr>
      <vt:lpstr>G마켓 산스 TTF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52</cp:revision>
  <dcterms:created xsi:type="dcterms:W3CDTF">2022-04-12T02:48:11Z</dcterms:created>
  <dcterms:modified xsi:type="dcterms:W3CDTF">2022-04-27T08:44:53Z</dcterms:modified>
</cp:coreProperties>
</file>